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9" r:id="rId8"/>
    <p:sldId id="267" r:id="rId9"/>
    <p:sldId id="268" r:id="rId10"/>
    <p:sldId id="270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FA8"/>
    <a:srgbClr val="0541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6A63-1EBE-4613-9140-983EA69CA9B8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8338C-1A7F-43BB-8453-38576D8AC462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6A63-1EBE-4613-9140-983EA69CA9B8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8338C-1A7F-43BB-8453-38576D8AC46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6A63-1EBE-4613-9140-983EA69CA9B8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8338C-1A7F-43BB-8453-38576D8AC46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6A63-1EBE-4613-9140-983EA69CA9B8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8338C-1A7F-43BB-8453-38576D8AC462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6A63-1EBE-4613-9140-983EA69CA9B8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8338C-1A7F-43BB-8453-38576D8AC46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6A63-1EBE-4613-9140-983EA69CA9B8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8338C-1A7F-43BB-8453-38576D8AC462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6A63-1EBE-4613-9140-983EA69CA9B8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8338C-1A7F-43BB-8453-38576D8AC462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6A63-1EBE-4613-9140-983EA69CA9B8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8338C-1A7F-43BB-8453-38576D8AC46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6A63-1EBE-4613-9140-983EA69CA9B8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8338C-1A7F-43BB-8453-38576D8AC46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6A63-1EBE-4613-9140-983EA69CA9B8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8338C-1A7F-43BB-8453-38576D8AC46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6A63-1EBE-4613-9140-983EA69CA9B8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8338C-1A7F-43BB-8453-38576D8AC462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0DB6A63-1EBE-4613-9140-983EA69CA9B8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C38338C-1A7F-43BB-8453-38576D8AC462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alopolska.policja.gov.pl/dzielnicowi/6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403405" y="1988840"/>
            <a:ext cx="7704855" cy="2232247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pl-PL" sz="5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5A6378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Dzielnicowy </a:t>
            </a:r>
          </a:p>
          <a:p>
            <a:pPr algn="ctr"/>
            <a:r>
              <a:rPr lang="pl-PL" sz="62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5A6378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policjant </a:t>
            </a:r>
          </a:p>
          <a:p>
            <a:pPr algn="ctr"/>
            <a:r>
              <a:rPr lang="pl-PL" sz="6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5A6378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„pierwszego kontaktu” </a:t>
            </a:r>
          </a:p>
          <a:p>
            <a:pPr algn="ctr"/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310095"/>
              </p:ext>
            </p:extLst>
          </p:nvPr>
        </p:nvGraphicFramePr>
        <p:xfrm>
          <a:off x="323527" y="332656"/>
          <a:ext cx="775457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b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K</a:t>
                      </a:r>
                      <a:r>
                        <a:rPr lang="pl-PL" sz="1400" b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OMENDA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M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IEJSKA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P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OLICJI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W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pl-PL" sz="18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T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ARNOWIE</a:t>
                      </a:r>
                      <a:endParaRPr lang="pl-PL" sz="1400" b="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solidFill>
                      <a:srgbClr val="042F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13" descr="F:\LOGO\próba bez tł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8105" y="34041"/>
            <a:ext cx="1044575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5357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443562"/>
              </p:ext>
            </p:extLst>
          </p:nvPr>
        </p:nvGraphicFramePr>
        <p:xfrm>
          <a:off x="323527" y="332656"/>
          <a:ext cx="775457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b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K</a:t>
                      </a:r>
                      <a:r>
                        <a:rPr lang="pl-PL" sz="1400" b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OMENDA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M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IEJSKA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P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OLICJI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pl-PL" sz="1400" b="0" baseline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W</a:t>
                      </a:r>
                      <a:r>
                        <a:rPr lang="pl-PL" b="0" baseline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pl-PL" sz="1800" b="0" baseline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T</a:t>
                      </a:r>
                      <a:r>
                        <a:rPr lang="pl-PL" sz="1400" b="0" baseline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ARNOWIE</a:t>
                      </a:r>
                      <a:endParaRPr lang="pl-PL" sz="1400" b="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solidFill>
                      <a:srgbClr val="042F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13" descr="F:\LOGO\próba bez tł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8105" y="34041"/>
            <a:ext cx="1044575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1403648" y="1916832"/>
            <a:ext cx="6512511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  <a:t>Znajdź swojego</a:t>
            </a:r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  <a:t>Dzielnicowego</a:t>
            </a:r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6" y="4005064"/>
            <a:ext cx="22764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731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761573"/>
              </p:ext>
            </p:extLst>
          </p:nvPr>
        </p:nvGraphicFramePr>
        <p:xfrm>
          <a:off x="323527" y="332656"/>
          <a:ext cx="775457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b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K</a:t>
                      </a:r>
                      <a:r>
                        <a:rPr lang="pl-PL" sz="1400" b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OMENDA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M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IEJSKA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P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OLICJI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W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pl-PL" sz="18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T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ARNOWIE</a:t>
                      </a:r>
                      <a:endParaRPr lang="pl-PL" sz="1400" b="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solidFill>
                      <a:srgbClr val="042F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13" descr="F:\LOGO\próba bez tł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8105" y="34041"/>
            <a:ext cx="1044575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ymbol zastępczy tekstu 2"/>
          <p:cNvSpPr txBox="1">
            <a:spLocks/>
          </p:cNvSpPr>
          <p:nvPr/>
        </p:nvSpPr>
        <p:spPr>
          <a:xfrm>
            <a:off x="2987824" y="1124744"/>
            <a:ext cx="3096344" cy="230425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1000"/>
              </a:spcAft>
              <a:buFont typeface="Georgia" pitchFamily="18" charset="0"/>
              <a:buNone/>
            </a:pPr>
            <a:r>
              <a:rPr lang="pl-PL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Dzielnicowy, to tzw. policjant „pierwszego kontaktu”, dbający o poprawę bezpieczeństwa mieszkańców w swoim rejonie służbowym 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579" y="4132461"/>
            <a:ext cx="3706813" cy="210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87" y="2924944"/>
            <a:ext cx="2925809" cy="2925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rostokąt 2"/>
          <p:cNvSpPr/>
          <p:nvPr/>
        </p:nvSpPr>
        <p:spPr>
          <a:xfrm>
            <a:off x="395536" y="6169294"/>
            <a:ext cx="2286000" cy="153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00" dirty="0">
                <a:latin typeface="Arial" panose="020B0604020202020204" pitchFamily="34" charset="0"/>
                <a:cs typeface="Arial" panose="020B0604020202020204" pitchFamily="34" charset="0"/>
              </a:rPr>
              <a:t>Źródło: http://pl.clipart.me/premium-industrial/cartoon-police-officer-man-talking-554581</a:t>
            </a:r>
          </a:p>
        </p:txBody>
      </p:sp>
    </p:spTree>
    <p:extLst>
      <p:ext uri="{BB962C8B-B14F-4D97-AF65-F5344CB8AC3E}">
        <p14:creationId xmlns:p14="http://schemas.microsoft.com/office/powerpoint/2010/main" val="2397685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7920880" cy="4104456"/>
          </a:xfrm>
        </p:spPr>
        <p:txBody>
          <a:bodyPr>
            <a:normAutofit lnSpcReduction="10000"/>
          </a:bodyPr>
          <a:lstStyle/>
          <a:p>
            <a:pPr algn="ctr"/>
            <a:r>
              <a:rPr lang="pl-PL" sz="2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5A6378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Zakres kompetencji Dzielnicowego określa;</a:t>
            </a:r>
            <a:br>
              <a:rPr lang="pl-PL" sz="2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5A6378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2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5A6378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2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5A6378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5A6378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ZARZĄDZENIE NR 5 KOMENDANTA GŁÓWNEGO POLICJI</a:t>
            </a:r>
            <a:br>
              <a:rPr lang="pl-PL" sz="2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5A6378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5A6378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z dnia 20 czerwca 2016 r.</a:t>
            </a:r>
          </a:p>
          <a:p>
            <a:pPr algn="ctr"/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5A6378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(z </a:t>
            </a:r>
            <a:r>
              <a:rPr lang="pl-PL" sz="2400" dirty="0" err="1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5A6378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póź</a:t>
            </a:r>
            <a: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5A6378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zm.)</a:t>
            </a:r>
            <a:br>
              <a:rPr lang="pl-PL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5A6378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2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5A6378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i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5A6378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w sprawie form i metod wykonywania zadań</a:t>
            </a:r>
            <a:br>
              <a:rPr lang="pl-PL" sz="2000" b="1" i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5A6378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i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5A6378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przez dzielnicowego</a:t>
            </a:r>
            <a:br>
              <a:rPr lang="pl-PL" sz="2000" b="1" i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5A6378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i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5A6378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i kierownika rewiru dzielnicowych</a:t>
            </a:r>
            <a:br>
              <a:rPr lang="pl-PL" sz="2000" b="1" i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5A6378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i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5A6378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l-PL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802592"/>
              </p:ext>
            </p:extLst>
          </p:nvPr>
        </p:nvGraphicFramePr>
        <p:xfrm>
          <a:off x="323527" y="332656"/>
          <a:ext cx="775457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b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K</a:t>
                      </a:r>
                      <a:r>
                        <a:rPr lang="pl-PL" sz="1400" b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OMENDA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M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IEJSKA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P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OLICJI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W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pl-PL" sz="18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T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ARNOWIE</a:t>
                      </a:r>
                      <a:endParaRPr lang="pl-PL" sz="1400" b="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solidFill>
                      <a:srgbClr val="042F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13" descr="F:\LOGO\próba bez tł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8105" y="34041"/>
            <a:ext cx="1044575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851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887770"/>
              </p:ext>
            </p:extLst>
          </p:nvPr>
        </p:nvGraphicFramePr>
        <p:xfrm>
          <a:off x="323527" y="332656"/>
          <a:ext cx="775457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b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K</a:t>
                      </a:r>
                      <a:r>
                        <a:rPr lang="pl-PL" sz="1400" b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OMENDA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M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IEJSKA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P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OLICJI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W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pl-PL" sz="18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T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ARNOWIE</a:t>
                      </a:r>
                      <a:endParaRPr lang="pl-PL" sz="1400" b="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solidFill>
                      <a:srgbClr val="042F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13" descr="F:\LOGO\próba bez tł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8105" y="34041"/>
            <a:ext cx="1044575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ymbol zastępczy zawartości 2"/>
          <p:cNvSpPr txBox="1">
            <a:spLocks/>
          </p:cNvSpPr>
          <p:nvPr/>
        </p:nvSpPr>
        <p:spPr>
          <a:xfrm>
            <a:off x="45492" y="1038929"/>
            <a:ext cx="4393580" cy="5976664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120000"/>
              </a:lnSpc>
              <a:buFont typeface="Georgia" pitchFamily="18" charset="0"/>
              <a:buNone/>
            </a:pP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Podstawową formą pełnienia służby dzielnicowego jest obchód, polegający na przemieszczaniu się w granicach przydzielonego mu rejonu służbowego i realizowaniu zadań wynikających z zakresu jego obowiązków służbowych. Dzielnicowy realizuje zadania w granicach przydzielonego mu rejonu służbowego</a:t>
            </a: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" indent="0" algn="ctr">
              <a:lnSpc>
                <a:spcPct val="120000"/>
              </a:lnSpc>
              <a:buFont typeface="Georgia" pitchFamily="18" charset="0"/>
              <a:buNone/>
            </a:pPr>
            <a:endParaRPr lang="pl-PL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lnSpc>
                <a:spcPct val="120000"/>
              </a:lnSpc>
              <a:buFont typeface="Georgia" pitchFamily="18" charset="0"/>
              <a:buNone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7" name="Obraz 6" descr="\\SRVTARC01\domowe_kmp_tra\katarzyna.szumlanska\Moje dokumenty\wszystko\Szczuplejsza_Katarzyna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988840"/>
            <a:ext cx="4838712" cy="4608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39001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458553"/>
              </p:ext>
            </p:extLst>
          </p:nvPr>
        </p:nvGraphicFramePr>
        <p:xfrm>
          <a:off x="323527" y="332656"/>
          <a:ext cx="775457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b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K</a:t>
                      </a:r>
                      <a:r>
                        <a:rPr lang="pl-PL" sz="1400" b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OMENDA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M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IEJSKA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P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OLICJI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W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pl-PL" sz="18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T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ARNOWIE</a:t>
                      </a:r>
                      <a:endParaRPr lang="pl-PL" sz="1400" b="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solidFill>
                      <a:srgbClr val="042F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13" descr="F:\LOGO\próba bez tł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8105" y="34041"/>
            <a:ext cx="1044575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ytuł 2"/>
          <p:cNvSpPr>
            <a:spLocks noGrp="1"/>
          </p:cNvSpPr>
          <p:nvPr>
            <p:ph type="ctrTitle"/>
          </p:nvPr>
        </p:nvSpPr>
        <p:spPr>
          <a:xfrm>
            <a:off x="683568" y="1003161"/>
            <a:ext cx="7175351" cy="1080120"/>
          </a:xfrm>
        </p:spPr>
        <p:txBody>
          <a:bodyPr/>
          <a:lstStyle/>
          <a:p>
            <a:pPr marL="182880" indent="0" algn="ctr">
              <a:buNone/>
            </a:pP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Zakres zadań dzielnicowego</a:t>
            </a:r>
          </a:p>
        </p:txBody>
      </p:sp>
      <p:sp>
        <p:nvSpPr>
          <p:cNvPr id="9" name="Podtytuł 1"/>
          <p:cNvSpPr>
            <a:spLocks noGrp="1"/>
          </p:cNvSpPr>
          <p:nvPr>
            <p:ph type="subTitle" idx="1"/>
          </p:nvPr>
        </p:nvSpPr>
        <p:spPr>
          <a:xfrm>
            <a:off x="899592" y="1916832"/>
            <a:ext cx="7344816" cy="4593896"/>
          </a:xfrm>
        </p:spPr>
        <p:txBody>
          <a:bodyPr>
            <a:normAutofit/>
          </a:bodyPr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Do zadań dzielnicowego należą, w szczególności: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1)   prowadzenie rozpoznania przydzielonego mu rejonu 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     służbowego pod względem osobowym, terenowym, 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     zjawisk i zdarzeń mających wpływ na stan porządku 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     i bezpieczeństwa publicznego;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2)   realizowanie zadań z zakresu profilaktyki społecznej;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3)   realizowanie zadań z zakresu ścigania sprawców 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     przestępstw i wykroczeń;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4)   kontrolowanie przestrzegania prawa powszechnie 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     obowiązującego oraz przepisów prawa miejscowego.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0870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798633"/>
              </p:ext>
            </p:extLst>
          </p:nvPr>
        </p:nvGraphicFramePr>
        <p:xfrm>
          <a:off x="323527" y="332656"/>
          <a:ext cx="775457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b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K</a:t>
                      </a:r>
                      <a:r>
                        <a:rPr lang="pl-PL" sz="1400" b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OMENDA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M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IEJSKA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P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OLICJI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W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pl-PL" sz="18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T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ARNOWIE</a:t>
                      </a:r>
                      <a:endParaRPr lang="pl-PL" sz="1400" b="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solidFill>
                      <a:srgbClr val="042F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13" descr="F:\LOGO\próba bez tł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8105" y="34041"/>
            <a:ext cx="1044575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ytuł 2"/>
          <p:cNvSpPr>
            <a:spLocks noGrp="1"/>
          </p:cNvSpPr>
          <p:nvPr>
            <p:ph type="ctrTitle"/>
          </p:nvPr>
        </p:nvSpPr>
        <p:spPr>
          <a:xfrm>
            <a:off x="875979" y="908720"/>
            <a:ext cx="7175351" cy="792088"/>
          </a:xfrm>
        </p:spPr>
        <p:txBody>
          <a:bodyPr/>
          <a:lstStyle/>
          <a:p>
            <a:pPr marL="182880" indent="0" algn="ctr">
              <a:buNone/>
            </a:pP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cd. Zakresu zadań dzielnicowego</a:t>
            </a:r>
          </a:p>
        </p:txBody>
      </p:sp>
      <p:sp>
        <p:nvSpPr>
          <p:cNvPr id="11" name="Podtytuł 1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208912" cy="54006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W ramach </a:t>
            </a:r>
            <a:r>
              <a:rPr lang="pl-PL" sz="1700" b="1" dirty="0">
                <a:latin typeface="Arial" panose="020B0604020202020204" pitchFamily="34" charset="0"/>
                <a:cs typeface="Arial" panose="020B0604020202020204" pitchFamily="34" charset="0"/>
              </a:rPr>
              <a:t>rozpoznania osobowego</a:t>
            </a: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 dzielnicowy na bieżąco zdobywa informacje o osobach zamieszkałych lub przebywających w jego rejonie służbowym, które ze względu na swoją przeszłość, aktualny tryb życia i zachowania stwarzają zagrożenie porządku i bezpieczeństwa publicznego, a w szczególności o osobach: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1)   karanych oraz korzystających z przepustki lub przerwy w odbywaniu kary;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2)   podejrzewanych o prowadzenie działalności przestępczej;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3)   uzależnionych od alkoholu, narkotyków lub innych środków odurzających;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4)   nieletnich zagrożonych demoralizacją i sprawców czynów karalnych.</a:t>
            </a:r>
          </a:p>
          <a:p>
            <a:pPr>
              <a:lnSpc>
                <a:spcPct val="110000"/>
              </a:lnSpc>
            </a:pPr>
            <a:r>
              <a:rPr lang="pl-PL" sz="1700" b="1" dirty="0">
                <a:latin typeface="Arial" panose="020B0604020202020204" pitchFamily="34" charset="0"/>
                <a:cs typeface="Arial" panose="020B0604020202020204" pitchFamily="34" charset="0"/>
              </a:rPr>
              <a:t>Dzielnicowy w stosunku do osób, o których mowa powyżej, podejmuje następujące czynności: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1)   prowadzi z nimi rozmowy profilaktyczne;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2)   stosuje wobec nich środki oddziaływania wychowawczego i społecznego lub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     występuje o ich zastosowanie;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3)   inicjuje działania w zakresie organizowania pomocy w umieszczeniu w 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latin typeface="Arial" panose="020B0604020202020204" pitchFamily="34" charset="0"/>
                <a:cs typeface="Arial" panose="020B0604020202020204" pitchFamily="34" charset="0"/>
              </a:rPr>
              <a:t>      zakładzie odwykowym, leczniczym lub opiekuńczym.</a:t>
            </a:r>
          </a:p>
          <a:p>
            <a:endParaRPr lang="pl-PL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600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630091"/>
              </p:ext>
            </p:extLst>
          </p:nvPr>
        </p:nvGraphicFramePr>
        <p:xfrm>
          <a:off x="323527" y="332656"/>
          <a:ext cx="775457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b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K</a:t>
                      </a:r>
                      <a:r>
                        <a:rPr lang="pl-PL" sz="1400" b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OMENDA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M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IEJSKA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P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OLICJI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W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pl-PL" sz="18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T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ARNOWIE</a:t>
                      </a:r>
                      <a:endParaRPr lang="pl-PL" sz="1400" b="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solidFill>
                      <a:srgbClr val="042F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13" descr="F:\LOGO\próba bez tł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8105" y="34041"/>
            <a:ext cx="1044575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ytuł 2"/>
          <p:cNvSpPr>
            <a:spLocks noGrp="1"/>
          </p:cNvSpPr>
          <p:nvPr>
            <p:ph type="ctrTitle"/>
          </p:nvPr>
        </p:nvSpPr>
        <p:spPr>
          <a:xfrm>
            <a:off x="875979" y="908720"/>
            <a:ext cx="7175351" cy="792088"/>
          </a:xfrm>
        </p:spPr>
        <p:txBody>
          <a:bodyPr/>
          <a:lstStyle/>
          <a:p>
            <a:pPr marL="182880" indent="0" algn="ctr">
              <a:buNone/>
            </a:pP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cd. Zakresu zadań dzielnicowego</a:t>
            </a:r>
          </a:p>
        </p:txBody>
      </p:sp>
      <p:sp>
        <p:nvSpPr>
          <p:cNvPr id="7" name="Podtytuł 1"/>
          <p:cNvSpPr>
            <a:spLocks noGrp="1"/>
          </p:cNvSpPr>
          <p:nvPr>
            <p:ph type="subTitle" idx="1"/>
          </p:nvPr>
        </p:nvSpPr>
        <p:spPr>
          <a:xfrm>
            <a:off x="179512" y="1628800"/>
            <a:ext cx="8856984" cy="5328591"/>
          </a:xfrm>
        </p:spPr>
        <p:txBody>
          <a:bodyPr>
            <a:noAutofit/>
          </a:bodyPr>
          <a:lstStyle/>
          <a:p>
            <a:r>
              <a:rPr lang="pl-PL" sz="1300" b="1" dirty="0">
                <a:latin typeface="Arial" panose="020B0604020202020204" pitchFamily="34" charset="0"/>
                <a:cs typeface="Arial" panose="020B0604020202020204" pitchFamily="34" charset="0"/>
              </a:rPr>
              <a:t>Dzielnicowy prowadzi rozpoznanie terenowe następujących miejsc:</a:t>
            </a:r>
          </a:p>
          <a:p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1)   wymagających szczególnego nadzoru:</a:t>
            </a:r>
          </a:p>
          <a:p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a)   ze względu na nasilenie przestępczości narkotykowej i alkoholowej,</a:t>
            </a:r>
          </a:p>
          <a:p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b)   punktów gromadzenia się osób zagrażających porządkowi i bezpieczeństwu publicznemu, a także lokali </a:t>
            </a:r>
          </a:p>
          <a:p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      uczęszczanych przez osoby podejrzewane o popełnianie przestępstw i wykroczeń,</a:t>
            </a:r>
          </a:p>
          <a:p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c)   bazarów i targowisk oraz okolic lokali gastronomicznych,</a:t>
            </a:r>
          </a:p>
          <a:p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d)   miejsc grupowania się nieletnich mogących stanowić zagrożenie bezpieczeństwa i porządku publicznego,</a:t>
            </a:r>
          </a:p>
          <a:p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e)   obiektów narażonych na działalność przestępczą ze względu na położenie, charakter produkcji lub</a:t>
            </a:r>
          </a:p>
          <a:p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      świadczonych usług oraz atrakcyjność sprzedawanych lub magazynowanych towarów;</a:t>
            </a:r>
          </a:p>
          <a:p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2)   ulic, placów, dróg dojazdowych, podwórek, przejść między ulicami i domami, skwerów, parków, terenów</a:t>
            </a:r>
          </a:p>
          <a:p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      leśnych, opuszczonych obiektów i urządzeń obrony cywilnej;</a:t>
            </a:r>
          </a:p>
          <a:p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3)   siedzib organów administracji publicznej, instytucji, organizacji politycznych i społecznych, spółdzielni i </a:t>
            </a:r>
          </a:p>
          <a:p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      wspólnot mieszkaniowych oraz zarządów budynków komunalnych;</a:t>
            </a:r>
          </a:p>
          <a:p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4)   przedsiębiorstw i zakładów pracy, obiektów i placówek oświatowo-wychowawczych, kulturalnych,</a:t>
            </a:r>
          </a:p>
          <a:p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      rozrywkowych, gastronomicznych, baz transportowych, inwestycji budowlanych, banków i placówek</a:t>
            </a:r>
          </a:p>
          <a:p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      handlowych, w tym obiektów, obszarów i urządzeń podlegających obowiązkowej ochronie na podstawie</a:t>
            </a:r>
          </a:p>
          <a:p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     odrębnych przepisów;</a:t>
            </a:r>
          </a:p>
          <a:p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5)   tras przebiegu linii komunikacji miejskiej i międzymiastowej, dworców, przystanków, stacji benzynowych, </a:t>
            </a:r>
          </a:p>
          <a:p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</a:rPr>
              <a:t>      pogotowia technicznego, informacji turystycznej, hoteli, obiektów służby zdrowia i obiektów sportowych.</a:t>
            </a:r>
          </a:p>
          <a:p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019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753198"/>
              </p:ext>
            </p:extLst>
          </p:nvPr>
        </p:nvGraphicFramePr>
        <p:xfrm>
          <a:off x="323527" y="332656"/>
          <a:ext cx="775457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b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K</a:t>
                      </a:r>
                      <a:r>
                        <a:rPr lang="pl-PL" sz="1400" b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OMENDA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M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IEJSKA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P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OLICJI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W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pl-PL" sz="18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T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ARNOWIE</a:t>
                      </a:r>
                      <a:endParaRPr lang="pl-PL" sz="1400" b="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solidFill>
                      <a:srgbClr val="042F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13" descr="F:\LOGO\próba bez tł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8105" y="34041"/>
            <a:ext cx="1044575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ytuł 2"/>
          <p:cNvSpPr>
            <a:spLocks noGrp="1"/>
          </p:cNvSpPr>
          <p:nvPr>
            <p:ph type="ctrTitle"/>
          </p:nvPr>
        </p:nvSpPr>
        <p:spPr>
          <a:xfrm>
            <a:off x="755576" y="1012356"/>
            <a:ext cx="7175351" cy="648071"/>
          </a:xfrm>
        </p:spPr>
        <p:txBody>
          <a:bodyPr/>
          <a:lstStyle/>
          <a:p>
            <a:pPr marL="182880" indent="0" algn="ctr">
              <a:buNone/>
            </a:pP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cd. Zakresu zadań dzielnicowego</a:t>
            </a:r>
            <a:b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odtytuł 1"/>
          <p:cNvSpPr>
            <a:spLocks noGrp="1"/>
          </p:cNvSpPr>
          <p:nvPr>
            <p:ph type="subTitle" idx="1"/>
          </p:nvPr>
        </p:nvSpPr>
        <p:spPr>
          <a:xfrm>
            <a:off x="179512" y="1193371"/>
            <a:ext cx="8856984" cy="5328591"/>
          </a:xfrm>
        </p:spPr>
        <p:txBody>
          <a:bodyPr>
            <a:noAutofit/>
          </a:bodyPr>
          <a:lstStyle/>
          <a:p>
            <a:endParaRPr lang="pl-P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Dzielnicowy realizuje zadania profilaktyki społecznej, w szczególności, przez:</a:t>
            </a:r>
          </a:p>
          <a:p>
            <a:endParaRPr lang="pl-P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1)   inspirowanie i organizowanie działań i przedsięwzięć o charakterze </a:t>
            </a:r>
          </a:p>
          <a:p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      profilaktycznym   i prewencyjnym, współdziałając z innymi policjantami;</a:t>
            </a:r>
          </a:p>
          <a:p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2)   inicjowanie i uczestniczenie w spotkaniach organizowanych przez jednostki</a:t>
            </a:r>
          </a:p>
          <a:p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      samorządu terytorialnego, szkoły lub organizacje mogące przyczynić się do</a:t>
            </a:r>
          </a:p>
          <a:p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      poprawy bezpieczeństwa i porządku publicznego oraz zwalczania patologii;</a:t>
            </a:r>
          </a:p>
          <a:p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3)   informowanie mieszkańców o występujących zagrożeniach i udzielanie instrukcji</a:t>
            </a:r>
          </a:p>
          <a:p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      o sposobach zabezpieczania się, zachowania się w określonych sytuacjach oraz</a:t>
            </a:r>
          </a:p>
          <a:p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      organizowania się w celu poprawy bezpieczeństwa;</a:t>
            </a:r>
          </a:p>
          <a:p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4)   utrzymywanie kontaktu z ofiarami przestępstw oraz inicjowanie działań mających</a:t>
            </a:r>
          </a:p>
          <a:p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      na celu rozwiązanie problemu strachu, a także organizowanie doradztwa dla tej </a:t>
            </a:r>
          </a:p>
          <a:p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      grupy osób;</a:t>
            </a:r>
          </a:p>
          <a:p>
            <a: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828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65756"/>
              </p:ext>
            </p:extLst>
          </p:nvPr>
        </p:nvGraphicFramePr>
        <p:xfrm>
          <a:off x="323527" y="332656"/>
          <a:ext cx="775457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b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K</a:t>
                      </a:r>
                      <a:r>
                        <a:rPr lang="pl-PL" sz="1400" b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OMENDA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M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IEJSKA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P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OLICJI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W</a:t>
                      </a:r>
                      <a:r>
                        <a:rPr lang="pl-PL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pl-PL" sz="18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T</a:t>
                      </a:r>
                      <a:r>
                        <a:rPr lang="pl-PL" sz="1400" b="0" baseline="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ARNOWIE</a:t>
                      </a:r>
                      <a:endParaRPr lang="pl-PL" sz="1400" b="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solidFill>
                      <a:srgbClr val="042F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13" descr="F:\LOGO\próba bez tł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8105" y="34041"/>
            <a:ext cx="1044575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odtytuł 1"/>
          <p:cNvSpPr>
            <a:spLocks noGrp="1"/>
          </p:cNvSpPr>
          <p:nvPr>
            <p:ph type="subTitle" idx="1"/>
          </p:nvPr>
        </p:nvSpPr>
        <p:spPr>
          <a:xfrm>
            <a:off x="242234" y="1772816"/>
            <a:ext cx="8856984" cy="5328591"/>
          </a:xfrm>
        </p:spPr>
        <p:txBody>
          <a:bodyPr>
            <a:noAutofit/>
          </a:bodyPr>
          <a:lstStyle/>
          <a:p>
            <a:endParaRPr lang="pl-PL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Działania w zakresie ścigania sprawców przestępstw i wykroczeń 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W zakresie ścigania sprawców przestępstw i wykroczeń dzielnicowy jest obowiązany do: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1)   natychmiastowego podjęcia niezbędnych czynności służbowych po uzyskaniu informacji lub 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     ujawnieniu faktu popełnienia przestępstwa lub wykroczenia, w szczególności do: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a)   udzielenia pomocy ofiarom - do momentu przybycia służb ratowniczych,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b)   zabezpieczenia miejsca zdarzenia przed zatarciem śladów i dowodów - do momentu 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     przybycia grupy operacyjno-dochodzeniowej,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c)   ustalenia świadków zdarzenia, osób pokrzywdzonych oraz rysopisów sprawców;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2)   podejmowania czynności zmierzających do ustalenia miejsca pobytu lub ujęcia osób 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     oszukiwanych oraz do odzyskiwania przedmiotów utraconych w wyniku przestępstwa lub 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     wykroczenia, bądź służących do ich popełnienia;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3)   bieżącej analizy stanu bezpieczeństwa w swoim rejonie służbowym;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4)   zbierania i przekazywania informacji mogących przyczynić się do ustalenia sprawcy czynu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     niedozwolonego i udowodnienia mu winy.</a:t>
            </a: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ytuł 2"/>
          <p:cNvSpPr>
            <a:spLocks noGrp="1"/>
          </p:cNvSpPr>
          <p:nvPr>
            <p:ph type="ctrTitle"/>
          </p:nvPr>
        </p:nvSpPr>
        <p:spPr>
          <a:xfrm>
            <a:off x="755576" y="1012356"/>
            <a:ext cx="7175351" cy="648071"/>
          </a:xfrm>
        </p:spPr>
        <p:txBody>
          <a:bodyPr/>
          <a:lstStyle/>
          <a:p>
            <a:pPr marL="182880" indent="0" algn="ctr">
              <a:buNone/>
            </a:pP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cd. Zakresu zadań dzielnicowego</a:t>
            </a:r>
            <a:b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66675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489</TotalTime>
  <Words>1039</Words>
  <Application>Microsoft Office PowerPoint</Application>
  <PresentationFormat>Pokaz na ekranie (4:3)</PresentationFormat>
  <Paragraphs>97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Arial</vt:lpstr>
      <vt:lpstr>Arial Unicode MS</vt:lpstr>
      <vt:lpstr>Calibri</vt:lpstr>
      <vt:lpstr>Georgia</vt:lpstr>
      <vt:lpstr>Trebuchet MS</vt:lpstr>
      <vt:lpstr>Aerodynamiczny</vt:lpstr>
      <vt:lpstr>Prezentacja programu PowerPoint</vt:lpstr>
      <vt:lpstr>Prezentacja programu PowerPoint</vt:lpstr>
      <vt:lpstr>Prezentacja programu PowerPoint</vt:lpstr>
      <vt:lpstr>Prezentacja programu PowerPoint</vt:lpstr>
      <vt:lpstr>Zakres zadań dzielnicowego</vt:lpstr>
      <vt:lpstr>cd. Zakresu zadań dzielnicowego</vt:lpstr>
      <vt:lpstr>cd. Zakresu zadań dzielnicowego</vt:lpstr>
      <vt:lpstr>cd. Zakresu zadań dzielnicowego </vt:lpstr>
      <vt:lpstr>cd. Zakresu zadań dzielnicowego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Procedura</dc:title>
  <dc:creator>Szumlańska Katarzyna</dc:creator>
  <cp:lastModifiedBy>Szwiec Ewa</cp:lastModifiedBy>
  <cp:revision>55</cp:revision>
  <dcterms:created xsi:type="dcterms:W3CDTF">2016-06-09T09:08:54Z</dcterms:created>
  <dcterms:modified xsi:type="dcterms:W3CDTF">2020-03-02T07:11:40Z</dcterms:modified>
</cp:coreProperties>
</file>